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1" r:id="rId5"/>
    <p:sldId id="267" r:id="rId6"/>
    <p:sldId id="307" r:id="rId7"/>
    <p:sldId id="296" r:id="rId8"/>
    <p:sldId id="333" r:id="rId9"/>
    <p:sldId id="308" r:id="rId10"/>
    <p:sldId id="334" r:id="rId11"/>
    <p:sldId id="341" r:id="rId12"/>
    <p:sldId id="342" r:id="rId13"/>
    <p:sldId id="343" r:id="rId14"/>
    <p:sldId id="344" r:id="rId15"/>
    <p:sldId id="335" r:id="rId16"/>
    <p:sldId id="336" r:id="rId17"/>
    <p:sldId id="337" r:id="rId18"/>
    <p:sldId id="338" r:id="rId19"/>
    <p:sldId id="348" r:id="rId20"/>
    <p:sldId id="339" r:id="rId21"/>
    <p:sldId id="340" r:id="rId22"/>
    <p:sldId id="345" r:id="rId23"/>
    <p:sldId id="346" r:id="rId24"/>
    <p:sldId id="347" r:id="rId25"/>
    <p:sldId id="354" r:id="rId26"/>
    <p:sldId id="349" r:id="rId27"/>
    <p:sldId id="350" r:id="rId28"/>
    <p:sldId id="351" r:id="rId29"/>
    <p:sldId id="352" r:id="rId30"/>
    <p:sldId id="353" r:id="rId31"/>
    <p:sldId id="356" r:id="rId32"/>
    <p:sldId id="355" r:id="rId33"/>
    <p:sldId id="357" r:id="rId34"/>
    <p:sldId id="358" r:id="rId35"/>
    <p:sldId id="359" r:id="rId36"/>
    <p:sldId id="360" r:id="rId37"/>
    <p:sldId id="361" r:id="rId3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D29E4-FE83-F3B7-1899-022FB6F07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A5EF9F-1B9A-982B-72B3-D0C7773C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1C2180-670E-94EF-0189-C12055A4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0648D0-E747-1974-9968-1809C4DD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4E6B15-163D-A963-C65D-3641926B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269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1E4E1-A9C0-4AA9-4ECD-45A88D08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A0886A-CFFC-2B19-C089-1701CBA17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B4918D-1E2A-264E-7BCF-35516DB6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90EBE-8FB4-E213-E382-8B03C676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981AEE-A1CA-15F0-B3D8-AD9FAF5B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747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6A8C9C-0C0B-7AD0-5D31-0101E4D3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784C40-397E-1B99-B42D-B6BEE76AB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AD1D9-4973-750C-CF06-5ABFA5BF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9D8D2E-2F81-E030-65D4-86303C0A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E84F93-F4FE-A8ED-4733-202B98CB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860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31900"/>
            <a:ext cx="102720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0" y="-11533"/>
            <a:ext cx="942200" cy="1461733"/>
          </a:xfrm>
          <a:custGeom>
            <a:avLst/>
            <a:gdLst/>
            <a:ahLst/>
            <a:cxnLst/>
            <a:rect l="l" t="t" r="r" b="b"/>
            <a:pathLst>
              <a:path w="28266" h="43852" extrusionOk="0">
                <a:moveTo>
                  <a:pt x="22729" y="1"/>
                </a:moveTo>
                <a:cubicBezTo>
                  <a:pt x="22027" y="1"/>
                  <a:pt x="21420" y="251"/>
                  <a:pt x="20908" y="775"/>
                </a:cubicBezTo>
                <a:cubicBezTo>
                  <a:pt x="20396" y="1275"/>
                  <a:pt x="20134" y="1894"/>
                  <a:pt x="20134" y="2584"/>
                </a:cubicBezTo>
                <a:lnTo>
                  <a:pt x="20134" y="26183"/>
                </a:lnTo>
                <a:cubicBezTo>
                  <a:pt x="20134" y="32052"/>
                  <a:pt x="17193" y="35005"/>
                  <a:pt x="11311" y="35005"/>
                </a:cubicBezTo>
                <a:lnTo>
                  <a:pt x="2584" y="35005"/>
                </a:lnTo>
                <a:cubicBezTo>
                  <a:pt x="1893" y="35005"/>
                  <a:pt x="1274" y="35255"/>
                  <a:pt x="774" y="35779"/>
                </a:cubicBezTo>
                <a:cubicBezTo>
                  <a:pt x="262" y="36279"/>
                  <a:pt x="0" y="36898"/>
                  <a:pt x="0" y="37589"/>
                </a:cubicBezTo>
                <a:lnTo>
                  <a:pt x="0" y="43851"/>
                </a:lnTo>
                <a:lnTo>
                  <a:pt x="28266" y="43851"/>
                </a:lnTo>
                <a:lnTo>
                  <a:pt x="28266" y="43839"/>
                </a:lnTo>
                <a:lnTo>
                  <a:pt x="282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11251600" y="5407800"/>
            <a:ext cx="942200" cy="1461733"/>
          </a:xfrm>
          <a:custGeom>
            <a:avLst/>
            <a:gdLst/>
            <a:ahLst/>
            <a:cxnLst/>
            <a:rect l="l" t="t" r="r" b="b"/>
            <a:pathLst>
              <a:path w="28266" h="43852" extrusionOk="0">
                <a:moveTo>
                  <a:pt x="22729" y="1"/>
                </a:moveTo>
                <a:cubicBezTo>
                  <a:pt x="22027" y="1"/>
                  <a:pt x="21420" y="251"/>
                  <a:pt x="20908" y="775"/>
                </a:cubicBezTo>
                <a:cubicBezTo>
                  <a:pt x="20396" y="1275"/>
                  <a:pt x="20134" y="1894"/>
                  <a:pt x="20134" y="2584"/>
                </a:cubicBezTo>
                <a:lnTo>
                  <a:pt x="20134" y="26183"/>
                </a:lnTo>
                <a:cubicBezTo>
                  <a:pt x="20134" y="32052"/>
                  <a:pt x="17193" y="35005"/>
                  <a:pt x="11311" y="35005"/>
                </a:cubicBezTo>
                <a:lnTo>
                  <a:pt x="2584" y="35005"/>
                </a:lnTo>
                <a:cubicBezTo>
                  <a:pt x="1893" y="35005"/>
                  <a:pt x="1274" y="35255"/>
                  <a:pt x="774" y="35779"/>
                </a:cubicBezTo>
                <a:cubicBezTo>
                  <a:pt x="262" y="36279"/>
                  <a:pt x="0" y="36898"/>
                  <a:pt x="0" y="37589"/>
                </a:cubicBezTo>
                <a:lnTo>
                  <a:pt x="0" y="43851"/>
                </a:lnTo>
                <a:lnTo>
                  <a:pt x="28266" y="43851"/>
                </a:lnTo>
                <a:lnTo>
                  <a:pt x="28266" y="43839"/>
                </a:lnTo>
                <a:lnTo>
                  <a:pt x="282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98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16DE5-4ED7-1BB1-214F-B24EF8B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4C251-884B-E69C-E450-756B4369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24FF35-6770-7BBC-BA39-39B876FD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27AA42-EB8A-B638-D35D-5CCDCA17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6E7D4A-C4CC-6D07-E335-8B4C908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90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2DA59-3F14-F2EA-220E-07489E2E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80ABAB-EEF2-710C-74DD-4156E5F9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9DF5D4-BE9C-9FD3-0FBB-9029B4D1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F385E2-61FD-4086-57C8-67C0F90F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63F80-7E32-CC21-7548-E49A5C3F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650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1C1F6-772E-643B-7558-3B30EA80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A86E32-1BA9-4169-9C4B-BA600784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C3AEDC-2700-E7CC-D6E0-848E6AE67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5095E1-C70E-9ADE-AAE3-FF75445B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4B1373-6554-067D-7097-F5660629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559AC-1D4D-8B93-0342-F7681CC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3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3BB46-314E-2856-D790-0E134906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2B31D-925F-F2C9-0FF6-472A4849F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9CC710-27F3-53B2-24FB-7DDC664B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142436-345D-D937-9DBB-F59655F6C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E3400F-362D-EAE6-9AEA-4B2FFFC22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7872DE-846B-34D8-6C00-AECEF304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DF44BB-CFEB-68C6-959E-1482F0D3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B76A64-BECE-5199-F142-FF8476DE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369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E675F-F4CF-DF2D-962D-CBABFC3E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4006DA-C77E-BA70-204A-7AB6B805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CFEFC5-1CBF-5526-13C5-7D26E9C3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0C7553-74E5-26BC-896D-2B8B353A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814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644DD-F226-B338-5291-B24E779F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890BCA-3F53-51D9-5998-B19C2082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6C8C5B-CC36-9956-91DC-6567E0CA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38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6F258-A215-2464-4874-C10588DC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75EA5-587C-B480-9774-31D48DBB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62943E-19E5-1CFB-788F-7310A282C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4E6AB-2DB7-2D9A-0CAF-E65E66B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5F25CD-CC5B-F1AB-296C-CB780920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254B1F-C533-5153-3E8D-B6A21C6C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5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4BAD6-05FA-1201-EF0E-329C82E6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534268-7DDC-D1EF-4311-82A327DA6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781359-A234-3FB9-6BBE-726E5556C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5220AC-6215-C008-B9D6-00867774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49FBF9-C33D-08BD-3BB7-80DFE6E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FAF01-6343-114E-0AA5-7873C2AF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365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B1145F-7FBF-79D5-88C5-924ACE72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AFCBF-E950-DAE2-9B99-C8F02E711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8D0E2-D078-9890-82AA-3B76D52A8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B6A4-681C-4E46-82A0-9BE7E2DA225A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F231-0BF9-5CDB-1348-1C3AD56D3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41138-F38D-26D1-FC13-78586EB4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962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rhero.com/img/files/download/SCT013-Datasheet.pdf?srsltid=AfmBOoq64Yo_rXOpIqrBPS91LT-HUBAfD89K_UePSFgvhd1N7Ker_nL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fruit/Adafruit_ADS1X15" TargetMode="External"/><Relationship Id="rId2" Type="http://schemas.openxmlformats.org/officeDocument/2006/relationships/hyperlink" Target="https://www.ti.com/lit/ds/symlink/ads111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afruit/Adafruit_BusI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Candio/TALLER-DE-SENSORES-SMART-LAB/blob/main/CODIGOS/AC_Serial_PLOTTER/AC_Serial_PLOTTER.ino" TargetMode="External"/><Relationship Id="rId2" Type="http://schemas.openxmlformats.org/officeDocument/2006/relationships/hyperlink" Target="https://electrocredible.com/zmpt101b-ac-voltage-sensor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rduino.cc/software/ide-v2/tutorials/ide-v2-serial-plott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Candio/TALLER-DE-SENSORES-SMART-LAB/blob/main/CODIGOS/AC_Serial_PLOTTER/AC_Serial_PLOTTER.ino" TargetMode="External"/><Relationship Id="rId2" Type="http://schemas.openxmlformats.org/officeDocument/2006/relationships/hyperlink" Target="https://electrocredible.com/zmpt101b-ac-voltage-sensor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rduino.cc/software/ide-v2/tutorials/ide-v2-serial-plott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.H_Horikawa_%E2%80%93_Star_Strider_Robot_(%E3%82%B9%E3%82%BF%E3%83%BC%E3%82%B9%E3%83%88%E3%83%A9%E3%82%A4%E3%83%80%E3%83%BC%E3%83%AD%E3%83%9C%E3%83%83%E3%83%88)_%E2%80%93_Front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durraziq/ZMPT101B-arduino/blob/master/examples/simple_usage/simple_usage.in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7E36FA15-7C89-2137-32B3-73BEC6F59917}"/>
              </a:ext>
            </a:extLst>
          </p:cNvPr>
          <p:cNvSpPr txBox="1"/>
          <p:nvPr/>
        </p:nvSpPr>
        <p:spPr>
          <a:xfrm>
            <a:off x="0" y="1105560"/>
            <a:ext cx="11846663" cy="271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noProof="0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Monitore</a:t>
            </a:r>
            <a:r>
              <a:rPr lang="es-ES" sz="48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o de Procesos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Con plataforma de microcontrolador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noProof="0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Arduino</a:t>
            </a:r>
            <a:endParaRPr lang="es-PE" sz="4800" b="1" noProof="0" dirty="0">
              <a:solidFill>
                <a:schemeClr val="dk1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B1F168-F969-BA1F-7CBE-76CED607067E}"/>
              </a:ext>
            </a:extLst>
          </p:cNvPr>
          <p:cNvSpPr txBox="1"/>
          <p:nvPr/>
        </p:nvSpPr>
        <p:spPr>
          <a:xfrm>
            <a:off x="818895" y="4921443"/>
            <a:ext cx="1020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/>
              <a:t>[TALLER SMART LAB]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207175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88"/>
            <a:ext cx="9144000" cy="1306512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MEDIDOR DE ENERGIA ACTIVA MONOFASICO: kWh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EB135C-662D-E959-2BF6-AFE7C9E1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35100"/>
            <a:ext cx="5453062" cy="545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13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¿Qué es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BBCAE-FA4E-56DB-8E5D-6D551A85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1325563"/>
            <a:ext cx="10982739" cy="5532437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Al conectar artefactos y cargas a la red eléctrica monofásica de uso domestico(220VAC~60Hz), estos tienen un régimen de consumo de potencia en Watts.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POTENCIA</a:t>
            </a:r>
            <a:r>
              <a:rPr lang="es-MX" sz="3200" dirty="0"/>
              <a:t> en Watts es la cantidad de energía por unidad de tiempo. 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ENERGIA ACTIVA </a:t>
            </a:r>
            <a:r>
              <a:rPr lang="es-MX" sz="3200" dirty="0"/>
              <a:t>medida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b="1" dirty="0">
                <a:highlight>
                  <a:srgbClr val="00FFFF"/>
                </a:highlight>
              </a:rPr>
              <a:t>/kWh</a:t>
            </a:r>
            <a:r>
              <a:rPr lang="es-MX" sz="3200" dirty="0">
                <a:highlight>
                  <a:srgbClr val="00FFFF"/>
                </a:highlight>
              </a:rPr>
              <a:t> </a:t>
            </a:r>
            <a:r>
              <a:rPr lang="es-MX" sz="3200" dirty="0"/>
              <a:t>nos indica lo que se consume en un periodo de tiempo determinado. Esto ultimo es lo que factura </a:t>
            </a:r>
            <a:r>
              <a:rPr lang="es-MX" sz="3200" b="1" dirty="0">
                <a:highlight>
                  <a:srgbClr val="FFFF00"/>
                </a:highlight>
              </a:rPr>
              <a:t>ENEL, Luz de Sur, EDELNOR </a:t>
            </a:r>
            <a:r>
              <a:rPr lang="es-MX" sz="3200" dirty="0"/>
              <a:t>a una tasa </a:t>
            </a:r>
            <a:r>
              <a:rPr lang="es-MX" sz="3200" dirty="0" err="1"/>
              <a:t>aprox</a:t>
            </a:r>
            <a:r>
              <a:rPr lang="es-MX" sz="3200" dirty="0"/>
              <a:t> de 0.72.s/ por kWh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06610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¿Cómo se mide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BBCAE-FA4E-56DB-8E5D-6D551A85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1325563"/>
            <a:ext cx="10982739" cy="5532437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Al conectar artefactos y cargas a la red eléctrica monofásica de uso domestico</a:t>
            </a:r>
            <a:r>
              <a:rPr lang="es-MX" sz="3200" b="1" dirty="0"/>
              <a:t>(220VAC~60Hz), </a:t>
            </a:r>
            <a:r>
              <a:rPr lang="es-MX" sz="3200" dirty="0"/>
              <a:t>estos tienen un régimen de consumo de potencia en Watts.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00FFFF"/>
                </a:highlight>
              </a:rPr>
              <a:t>POTENCIA</a:t>
            </a:r>
            <a:r>
              <a:rPr lang="es-MX" sz="3200" dirty="0"/>
              <a:t> en Watts es la cantidad de energía por unidad de tiempo. 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ENERGIA ACTIVA </a:t>
            </a:r>
            <a:r>
              <a:rPr lang="es-MX" sz="3200" dirty="0"/>
              <a:t>medida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b="1" dirty="0">
                <a:highlight>
                  <a:srgbClr val="00FFFF"/>
                </a:highlight>
              </a:rPr>
              <a:t>/kWh</a:t>
            </a:r>
            <a:r>
              <a:rPr lang="es-MX" sz="3200" dirty="0"/>
              <a:t> nos indica lo que se consume en un periodo de tiempo determinado. Esto ultimo es lo que factura </a:t>
            </a:r>
            <a:r>
              <a:rPr lang="es-MX" sz="3200" b="1" dirty="0">
                <a:highlight>
                  <a:srgbClr val="00FF00"/>
                </a:highlight>
              </a:rPr>
              <a:t>ENEL, Luz de Sur, EDELNOR </a:t>
            </a:r>
            <a:r>
              <a:rPr lang="es-MX" sz="3200" dirty="0"/>
              <a:t>a una tasa </a:t>
            </a:r>
            <a:r>
              <a:rPr lang="es-MX" sz="3200" dirty="0" err="1"/>
              <a:t>aprox</a:t>
            </a:r>
            <a:r>
              <a:rPr lang="es-MX" sz="3200" dirty="0"/>
              <a:t> de 0.72.s/ por kWh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22516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2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¿Cómo se mide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pic>
        <p:nvPicPr>
          <p:cNvPr id="7170" name="Picture 2" descr="El Potenciómetro (Wattímetro) – Medir la potencia – dademuchconnection">
            <a:extLst>
              <a:ext uri="{FF2B5EF4-FFF2-40B4-BE49-F238E27FC236}">
                <a16:creationId xmlns:a16="http://schemas.microsoft.com/office/drawing/2014/main" id="{171473E4-908F-34E8-2A52-E9248EAC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57" y="827564"/>
            <a:ext cx="6564486" cy="35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55935E4-7098-9441-8917-942F4020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4397215"/>
            <a:ext cx="11428345" cy="2560176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Los </a:t>
            </a:r>
            <a:r>
              <a:rPr lang="es-MX" sz="3200" b="1" dirty="0" err="1">
                <a:highlight>
                  <a:srgbClr val="FFFF00"/>
                </a:highlight>
              </a:rPr>
              <a:t>Watimetros</a:t>
            </a:r>
            <a:r>
              <a:rPr lang="es-MX" sz="3200" dirty="0"/>
              <a:t> suelen medir potencia eléctrica en Watts. </a:t>
            </a:r>
          </a:p>
          <a:p>
            <a:pPr algn="just"/>
            <a:r>
              <a:rPr lang="es-MX" sz="3200" dirty="0"/>
              <a:t>Para ello, necesitan tomar una medida de la tensión entre 2 puntos y de la corriente, pues </a:t>
            </a:r>
            <a:r>
              <a:rPr lang="es-MX" sz="3200" b="1" dirty="0">
                <a:highlight>
                  <a:srgbClr val="FFFF00"/>
                </a:highlight>
              </a:rPr>
              <a:t>POTENCIA=VOLTAJE x CORRIENTE</a:t>
            </a:r>
          </a:p>
          <a:p>
            <a:pPr algn="just"/>
            <a:r>
              <a:rPr lang="es-MX" sz="3200" dirty="0"/>
              <a:t>La energía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dirty="0"/>
              <a:t> se mide haciendo un muestreo temporizado exacto de la potencia en Watts de forma acumulativa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68849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072B-A630-C7CE-0307-706F18C1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" panose="020B0004020202020204" pitchFamily="34" charset="0"/>
              </a:rPr>
              <a:t>¿Qué se necesitara?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8A320-8B54-A861-ED46-249768C2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667250"/>
          </a:xfrm>
        </p:spPr>
        <p:txBody>
          <a:bodyPr/>
          <a:lstStyle/>
          <a:p>
            <a:pPr algn="just"/>
            <a:r>
              <a:rPr lang="es-MX" dirty="0"/>
              <a:t>La medida de corrientes y voltajes elevados involucra el uso de sensores externos como el </a:t>
            </a:r>
            <a:r>
              <a:rPr lang="es-MX" b="1" dirty="0">
                <a:highlight>
                  <a:srgbClr val="FFFF00"/>
                </a:highlight>
              </a:rPr>
              <a:t>SCT013</a:t>
            </a:r>
            <a:r>
              <a:rPr lang="es-MX" dirty="0"/>
              <a:t> que mide corriente AC de forma aislada y no invasiva. </a:t>
            </a:r>
          </a:p>
          <a:p>
            <a:pPr marL="0" indent="0" algn="just">
              <a:buNone/>
            </a:pPr>
            <a:endParaRPr lang="es-MX" dirty="0"/>
          </a:p>
          <a:p>
            <a:pPr algn="just"/>
            <a:r>
              <a:rPr lang="es-MX" dirty="0"/>
              <a:t>Y el </a:t>
            </a:r>
            <a:r>
              <a:rPr lang="es-MX" b="1" dirty="0">
                <a:highlight>
                  <a:srgbClr val="FFFF00"/>
                </a:highlight>
              </a:rPr>
              <a:t>sensor </a:t>
            </a:r>
            <a:r>
              <a:rPr lang="es-PE" b="1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ZMPT101B</a:t>
            </a:r>
            <a:r>
              <a:rPr lang="es-MX" b="1" dirty="0">
                <a:highlight>
                  <a:srgbClr val="FFFF00"/>
                </a:highlight>
              </a:rPr>
              <a:t> </a:t>
            </a:r>
            <a:r>
              <a:rPr lang="es-MX" dirty="0"/>
              <a:t>que mide voltaje AC hasta en un rango de 250VAC.</a:t>
            </a:r>
          </a:p>
          <a:p>
            <a:pPr marL="0" indent="0" algn="just">
              <a:buNone/>
            </a:pPr>
            <a:endParaRPr lang="es-MX" dirty="0"/>
          </a:p>
          <a:p>
            <a:pPr algn="just"/>
            <a:r>
              <a:rPr lang="es-MX" dirty="0"/>
              <a:t>En ambos casos requeriremos un conversor análogo –digital </a:t>
            </a:r>
            <a:r>
              <a:rPr lang="es-MX" b="1" dirty="0">
                <a:highlight>
                  <a:srgbClr val="00FFFF"/>
                </a:highlight>
              </a:rPr>
              <a:t>ADC</a:t>
            </a:r>
            <a:r>
              <a:rPr lang="es-MX" dirty="0"/>
              <a:t> se este incorporado en la placa Arduino o algún ADC externo(ADS1115) que permita leer valores de voltaje negativo</a:t>
            </a:r>
          </a:p>
          <a:p>
            <a:pPr algn="just"/>
            <a:endParaRPr lang="es-MX" dirty="0"/>
          </a:p>
          <a:p>
            <a:pPr algn="just"/>
            <a:endParaRPr lang="es-PE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27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721" y="300866"/>
            <a:ext cx="9144000" cy="1306512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SENSOR DE CORRIENTE 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latin typeface="Aptos" panose="020B0004020202020204" pitchFamily="34" charset="0"/>
              </a:rPr>
              <a:t>NO INVASIVO: SCT-013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9D05FB-2FE8-2364-83A6-3E5E2142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30" y="1742908"/>
            <a:ext cx="7299939" cy="39817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1B861F-2C80-1402-8DFE-E99C6782C925}"/>
              </a:ext>
            </a:extLst>
          </p:cNvPr>
          <p:cNvSpPr txBox="1"/>
          <p:nvPr/>
        </p:nvSpPr>
        <p:spPr>
          <a:xfrm>
            <a:off x="1166191" y="6042991"/>
            <a:ext cx="1008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>
                <a:latin typeface="Aptos" panose="020B0004020202020204" pitchFamily="34" charset="0"/>
                <a:hlinkClick r:id="rId3"/>
              </a:rPr>
              <a:t>DATASHEET / HOJA DE DATOS</a:t>
            </a:r>
            <a:endParaRPr lang="es-PE" sz="3200" b="1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2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7096"/>
            <a:ext cx="9144000" cy="1951934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Principio de Funcionamiento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AutoShape 2" descr="arduino-stc-013-funcionamiento">
            <a:extLst>
              <a:ext uri="{FF2B5EF4-FFF2-40B4-BE49-F238E27FC236}">
                <a16:creationId xmlns:a16="http://schemas.microsoft.com/office/drawing/2014/main" id="{C6017462-6E56-558C-4EDC-4F4D1E2E2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4DFBCF-64CF-24F5-C97F-8323A011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50" y="2223705"/>
            <a:ext cx="7100249" cy="434550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ADDE39-4AAD-67F5-18AB-04550498C16C}"/>
              </a:ext>
            </a:extLst>
          </p:cNvPr>
          <p:cNvSpPr txBox="1"/>
          <p:nvPr/>
        </p:nvSpPr>
        <p:spPr>
          <a:xfrm>
            <a:off x="251791" y="2835965"/>
            <a:ext cx="447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ptos" panose="020B0004020202020204" pitchFamily="34" charset="0"/>
              </a:rPr>
              <a:t>Acorde relación entre el numero de espiras:</a:t>
            </a:r>
          </a:p>
          <a:p>
            <a:endParaRPr lang="es-MX" sz="2400" dirty="0">
              <a:latin typeface="Aptos" panose="020B0004020202020204" pitchFamily="34" charset="0"/>
            </a:endParaRPr>
          </a:p>
          <a:p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8E4F52-7808-8B01-9D58-5B8D1AE9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3" y="3895598"/>
            <a:ext cx="3545063" cy="135696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F39F3C-DBE2-8D66-A7FD-6A17431555D1}"/>
              </a:ext>
            </a:extLst>
          </p:cNvPr>
          <p:cNvSpPr txBox="1"/>
          <p:nvPr/>
        </p:nvSpPr>
        <p:spPr>
          <a:xfrm>
            <a:off x="368801" y="5368883"/>
            <a:ext cx="44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ptos" panose="020B0004020202020204" pitchFamily="34" charset="0"/>
              </a:rPr>
              <a:t>Pues la potencia transferida es</a:t>
            </a:r>
          </a:p>
          <a:p>
            <a:r>
              <a:rPr lang="es-MX" sz="2400" dirty="0">
                <a:latin typeface="Aptos" panose="020B0004020202020204" pitchFamily="34" charset="0"/>
              </a:rPr>
              <a:t>conservativa</a:t>
            </a:r>
          </a:p>
          <a:p>
            <a:endParaRPr lang="es-PE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1934"/>
            <a:ext cx="9144000" cy="1306512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Diseño interno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098" name="Picture 2" descr="arduino-stc-013-tipos">
            <a:extLst>
              <a:ext uri="{FF2B5EF4-FFF2-40B4-BE49-F238E27FC236}">
                <a16:creationId xmlns:a16="http://schemas.microsoft.com/office/drawing/2014/main" id="{8FEB579C-C55A-AD3F-F6F7-A6E411CB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44" y="2014694"/>
            <a:ext cx="8909357" cy="28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622851" y="5148105"/>
            <a:ext cx="1122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latin typeface="Aptos" panose="020B0004020202020204" pitchFamily="34" charset="0"/>
              </a:rPr>
              <a:t>Los modelos de SCT mas frecuentes son los: SCT-013-000 y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SCT-013-030</a:t>
            </a:r>
            <a:r>
              <a:rPr lang="es-MX" sz="2400" dirty="0">
                <a:latin typeface="Aptos" panose="020B0004020202020204" pitchFamily="34" charset="0"/>
              </a:rPr>
              <a:t>(versión mas comercial) . El primero soporta hasta un máximo de 100 A </a:t>
            </a:r>
            <a:r>
              <a:rPr lang="es-MX" sz="2400" dirty="0" err="1">
                <a:latin typeface="Aptos" panose="020B0004020202020204" pitchFamily="34" charset="0"/>
              </a:rPr>
              <a:t>a</a:t>
            </a:r>
            <a:r>
              <a:rPr lang="es-MX" sz="2400" dirty="0">
                <a:latin typeface="Aptos" panose="020B0004020202020204" pitchFamily="34" charset="0"/>
              </a:rPr>
              <a:t> una salida de 50mA y el segundo soporta corrientes hasta los </a:t>
            </a:r>
            <a:r>
              <a:rPr lang="es-MX" sz="2400" b="1" dirty="0">
                <a:latin typeface="Aptos" panose="020B0004020202020204" pitchFamily="34" charset="0"/>
              </a:rPr>
              <a:t>30 A </a:t>
            </a:r>
            <a:r>
              <a:rPr lang="es-MX" sz="2400" b="1" dirty="0" err="1">
                <a:latin typeface="Aptos" panose="020B0004020202020204" pitchFamily="34" charset="0"/>
              </a:rPr>
              <a:t>a</a:t>
            </a:r>
            <a:r>
              <a:rPr lang="es-MX" sz="2400" b="1" dirty="0">
                <a:latin typeface="Aptos" panose="020B0004020202020204" pitchFamily="34" charset="0"/>
              </a:rPr>
              <a:t> una salida de 1V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(30 A/1V)</a:t>
            </a:r>
            <a:endParaRPr lang="es-PE" sz="2400" b="1" dirty="0">
              <a:highlight>
                <a:srgbClr val="FFFF00"/>
              </a:highligh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7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827" y="0"/>
            <a:ext cx="9144000" cy="1457961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Montaje </a:t>
            </a:r>
            <a:r>
              <a:rPr lang="es-MX" sz="4000" b="1" dirty="0" err="1">
                <a:latin typeface="Aptos" panose="020B0004020202020204" pitchFamily="34" charset="0"/>
              </a:rPr>
              <a:t>circuital</a:t>
            </a:r>
            <a:r>
              <a:rPr lang="es-MX" sz="4000" b="1" dirty="0">
                <a:latin typeface="Aptos" panose="020B0004020202020204" pitchFamily="34" charset="0"/>
              </a:rPr>
              <a:t> </a:t>
            </a:r>
            <a:r>
              <a:rPr lang="es-MX" sz="4000" b="1" dirty="0" err="1">
                <a:latin typeface="Aptos" panose="020B0004020202020204" pitchFamily="34" charset="0"/>
              </a:rPr>
              <a:t>prop</a:t>
            </a:r>
            <a:r>
              <a:rPr lang="es-MX" sz="4000" b="1" dirty="0">
                <a:latin typeface="Aptos" panose="020B0004020202020204" pitchFamily="34" charset="0"/>
              </a:rPr>
              <a:t>.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437882" y="4919008"/>
            <a:ext cx="11615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Normalmente los SCT proporcionan una salida, de tensión o corriente, de tipo alterna incluso tenga una resistencia </a:t>
            </a:r>
            <a:r>
              <a:rPr lang="es-MX" sz="2400" dirty="0" err="1">
                <a:latin typeface="Aptos" panose="020B0004020202020204" pitchFamily="34" charset="0"/>
              </a:rPr>
              <a:t>burden</a:t>
            </a:r>
            <a:r>
              <a:rPr lang="es-MX" sz="2400" dirty="0">
                <a:latin typeface="Aptos" panose="020B0004020202020204" pitchFamily="34" charset="0"/>
              </a:rPr>
              <a:t> incorporada(33 ohm)</a:t>
            </a:r>
          </a:p>
          <a:p>
            <a:pPr algn="just"/>
            <a:endParaRPr lang="es-MX" sz="24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Los SCT con salida 1VRMS tendrán como valores tope  +-1.4142 , por ende el ADC externo ADS1115(I2C) debe ser configurado para leer en un rango de +-2.048V</a:t>
            </a:r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1DC409-5CBD-ED92-BC6D-5C5310D14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52" y="1457961"/>
            <a:ext cx="7877295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4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2C Protocol Insights &amp; Use in Embedded Sys [Arduino Code]">
            <a:extLst>
              <a:ext uri="{FF2B5EF4-FFF2-40B4-BE49-F238E27FC236}">
                <a16:creationId xmlns:a16="http://schemas.microsoft.com/office/drawing/2014/main" id="{A40D4EF6-6264-90C5-AB73-2C465F272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CDAF57-17A9-0698-F27B-C78AA173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2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5537-0032-31A1-29E8-55C708A83618}"/>
              </a:ext>
            </a:extLst>
          </p:cNvPr>
          <p:cNvSpPr txBox="1">
            <a:spLocks/>
          </p:cNvSpPr>
          <p:nvPr/>
        </p:nvSpPr>
        <p:spPr>
          <a:xfrm>
            <a:off x="1821237" y="1367918"/>
            <a:ext cx="11745907" cy="26086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Comic Sans MS" panose="030F0702030302020204" pitchFamily="66" charset="0"/>
              </a:rPr>
              <a:t>¿</a:t>
            </a:r>
            <a:r>
              <a:rPr lang="en-US" sz="6000" b="1" dirty="0" err="1">
                <a:latin typeface="Comic Sans MS" panose="030F0702030302020204" pitchFamily="66" charset="0"/>
              </a:rPr>
              <a:t>Qué</a:t>
            </a:r>
            <a:r>
              <a:rPr lang="en-US" sz="6000" b="1" dirty="0">
                <a:latin typeface="Comic Sans MS" panose="030F0702030302020204" pitchFamily="66" charset="0"/>
              </a:rPr>
              <a:t> es ARDUINO?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85583C-DF94-3909-95C6-2049C0A15012}"/>
              </a:ext>
            </a:extLst>
          </p:cNvPr>
          <p:cNvSpPr txBox="1"/>
          <p:nvPr/>
        </p:nvSpPr>
        <p:spPr>
          <a:xfrm>
            <a:off x="4816549" y="3413051"/>
            <a:ext cx="33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Comic Sans MS" panose="030F0702030302020204" pitchFamily="66" charset="0"/>
              </a:rPr>
              <a:t>Ideas? </a:t>
            </a:r>
            <a:endParaRPr lang="es-PE" sz="4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7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827" y="0"/>
            <a:ext cx="9144000" cy="1457961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sin usar ADC externo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245445" y="5224166"/>
            <a:ext cx="11701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Los </a:t>
            </a:r>
            <a:r>
              <a:rPr lang="es-MX" sz="2400" b="1" dirty="0">
                <a:latin typeface="Aptos" panose="020B0004020202020204" pitchFamily="34" charset="0"/>
              </a:rPr>
              <a:t>ADC</a:t>
            </a:r>
            <a:r>
              <a:rPr lang="es-MX" sz="2400" dirty="0">
                <a:latin typeface="Aptos" panose="020B0004020202020204" pitchFamily="34" charset="0"/>
              </a:rPr>
              <a:t> de los </a:t>
            </a:r>
            <a:r>
              <a:rPr lang="es-MX" sz="2400" dirty="0" err="1">
                <a:latin typeface="Aptos" panose="020B0004020202020204" pitchFamily="34" charset="0"/>
              </a:rPr>
              <a:t>uC</a:t>
            </a:r>
            <a:r>
              <a:rPr lang="es-MX" sz="2400" dirty="0">
                <a:latin typeface="Aptos" panose="020B0004020202020204" pitchFamily="34" charset="0"/>
              </a:rPr>
              <a:t> </a:t>
            </a:r>
            <a:r>
              <a:rPr lang="es-MX" sz="2400" b="1" dirty="0">
                <a:latin typeface="Aptos" panose="020B0004020202020204" pitchFamily="34" charset="0"/>
              </a:rPr>
              <a:t>no pueden leer voltajes negativos </a:t>
            </a:r>
            <a:r>
              <a:rPr lang="es-MX" sz="2400" dirty="0">
                <a:latin typeface="Aptos" panose="020B0004020202020204" pitchFamily="34" charset="0"/>
              </a:rPr>
              <a:t>, por ende se debe de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añadir circuitería externa</a:t>
            </a:r>
            <a:r>
              <a:rPr lang="es-MX" sz="2400" dirty="0">
                <a:latin typeface="Aptos" panose="020B0004020202020204" pitchFamily="34" charset="0"/>
              </a:rPr>
              <a:t> a fin de añadir un “offset” a la señal alterna y forzarla a esta dentro del rango de medición del ADC (0-5V /0-3.3V)</a:t>
            </a:r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6146" name="Picture 2" descr="arduino-stc-013-esquema-completo">
            <a:extLst>
              <a:ext uri="{FF2B5EF4-FFF2-40B4-BE49-F238E27FC236}">
                <a16:creationId xmlns:a16="http://schemas.microsoft.com/office/drawing/2014/main" id="{85AD6CFA-3B22-7C99-35EB-CEBE144F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553" y="1457961"/>
            <a:ext cx="5122586" cy="36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1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30" y="0"/>
            <a:ext cx="9442173" cy="2345634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ADC EXTERNO ADS1115: 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highlight>
                  <a:srgbClr val="FFFF00"/>
                </a:highlight>
                <a:latin typeface="Aptos" panose="020B0004020202020204" pitchFamily="34" charset="0"/>
                <a:hlinkClick r:id="rId2"/>
              </a:rPr>
              <a:t>Hoja de Datos</a:t>
            </a:r>
            <a:r>
              <a:rPr lang="es-MX" sz="4400" b="1" dirty="0">
                <a:latin typeface="Aptos" panose="020B0004020202020204" pitchFamily="34" charset="0"/>
              </a:rPr>
              <a:t>+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latin typeface="Aptos" panose="020B0004020202020204" pitchFamily="34" charset="0"/>
              </a:rPr>
              <a:t>Librería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245445" y="2345634"/>
            <a:ext cx="117011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Suelen existir librerías(</a:t>
            </a:r>
            <a:r>
              <a:rPr lang="es-MX" sz="3600" b="1" dirty="0">
                <a:latin typeface="Aptos" panose="020B0004020202020204" pitchFamily="34" charset="0"/>
              </a:rPr>
              <a:t>código externo</a:t>
            </a:r>
            <a:r>
              <a:rPr lang="es-MX" sz="3600" dirty="0">
                <a:latin typeface="Aptos" panose="020B0004020202020204" pitchFamily="34" charset="0"/>
              </a:rPr>
              <a:t>) que es posible integrar en el entorno de Arduino.</a:t>
            </a:r>
          </a:p>
          <a:p>
            <a:pPr algn="just"/>
            <a:endParaRPr lang="es-MX" sz="36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Para el caso de ADS1115  tenemos la </a:t>
            </a:r>
            <a:r>
              <a:rPr lang="es-MX" sz="3600" b="1" i="1" dirty="0">
                <a:latin typeface="Aptos" panose="020B0004020202020204" pitchFamily="34" charset="0"/>
                <a:hlinkClick r:id="rId3"/>
              </a:rPr>
              <a:t>librería de Adaruit_ADS1X15 </a:t>
            </a:r>
            <a:r>
              <a:rPr lang="es-MX" sz="3600" b="1" i="1" dirty="0">
                <a:latin typeface="Aptos" panose="020B0004020202020204" pitchFamily="34" charset="0"/>
              </a:rPr>
              <a:t>+ </a:t>
            </a:r>
            <a:r>
              <a:rPr lang="es-MX" sz="3600" b="1" i="1" dirty="0" err="1">
                <a:latin typeface="Aptos" panose="020B0004020202020204" pitchFamily="34" charset="0"/>
                <a:hlinkClick r:id="rId4"/>
              </a:rPr>
              <a:t>Adafruit_IO</a:t>
            </a:r>
            <a:endParaRPr lang="es-MX" sz="3600" b="1" i="1" dirty="0">
              <a:latin typeface="Aptos" panose="020B0004020202020204" pitchFamily="34" charset="0"/>
            </a:endParaRPr>
          </a:p>
          <a:p>
            <a:pPr algn="just"/>
            <a:endParaRPr lang="es-MX" sz="3600" b="1" i="1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Esto permitirá una lectura de los valores de medición</a:t>
            </a:r>
          </a:p>
          <a:p>
            <a:pPr algn="just"/>
            <a:r>
              <a:rPr lang="es-MX" sz="3600" dirty="0">
                <a:latin typeface="Aptos" panose="020B0004020202020204" pitchFamily="34" charset="0"/>
              </a:rPr>
              <a:t>  directamente</a:t>
            </a:r>
          </a:p>
          <a:p>
            <a:pPr algn="just"/>
            <a:endParaRPr lang="es-MX" sz="36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1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52330" y="131072"/>
            <a:ext cx="9442173" cy="10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  <a:endParaRPr lang="es-PE" b="1" dirty="0">
              <a:latin typeface="Aptos" panose="020B0004020202020204" pitchFamily="34" charset="0"/>
            </a:endParaRPr>
          </a:p>
        </p:txBody>
      </p:sp>
      <p:pic>
        <p:nvPicPr>
          <p:cNvPr id="8194" name="Picture 2" descr="How to use ZMPT101B Voltage Sensor Module with Arduino">
            <a:extLst>
              <a:ext uri="{FF2B5EF4-FFF2-40B4-BE49-F238E27FC236}">
                <a16:creationId xmlns:a16="http://schemas.microsoft.com/office/drawing/2014/main" id="{19CBEE2C-2034-79F8-A553-F06DC743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30" y="2023442"/>
            <a:ext cx="9371146" cy="35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6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442173" cy="10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  <a:endParaRPr lang="es-PE" b="1" dirty="0">
              <a:latin typeface="Aptos" panose="020B00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7D3DED-A732-CB45-4278-40FA8FFA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98" y="1096617"/>
            <a:ext cx="8957492" cy="35569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495600-9A84-FDFA-1909-E4E552134476}"/>
              </a:ext>
            </a:extLst>
          </p:cNvPr>
          <p:cNvSpPr txBox="1"/>
          <p:nvPr/>
        </p:nvSpPr>
        <p:spPr>
          <a:xfrm>
            <a:off x="632791" y="4795897"/>
            <a:ext cx="109264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dirty="0">
                <a:latin typeface="Aptos" panose="020B0004020202020204" pitchFamily="34" charset="0"/>
              </a:rPr>
              <a:t>Este modulo consta del transformador de voltaje ZMPT101B y de una circuitería que </a:t>
            </a:r>
            <a:r>
              <a:rPr lang="es-MX" sz="3200" dirty="0" err="1">
                <a:latin typeface="Aptos" panose="020B0004020202020204" pitchFamily="34" charset="0"/>
              </a:rPr>
              <a:t>aisla-atenua</a:t>
            </a:r>
            <a:r>
              <a:rPr lang="es-MX" sz="3200" dirty="0">
                <a:latin typeface="Aptos" panose="020B0004020202020204" pitchFamily="34" charset="0"/>
              </a:rPr>
              <a:t> el voltaje de entrada y añade un offset de tal forma que se entrega un voltaje positivo pero cíclico al ADC</a:t>
            </a:r>
            <a:endParaRPr lang="es-P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2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799519" cy="1737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  <a:p>
            <a:pPr algn="ctr"/>
            <a:endParaRPr lang="es-MX" b="1" dirty="0">
              <a:latin typeface="Aptos" panose="020B0004020202020204" pitchFamily="34" charset="0"/>
            </a:endParaRPr>
          </a:p>
          <a:p>
            <a:pPr algn="ctr"/>
            <a:r>
              <a:rPr lang="es-PE" b="1" dirty="0">
                <a:latin typeface="Aptos" panose="020B0004020202020204" pitchFamily="34" charset="0"/>
              </a:rPr>
              <a:t>¿Cómo conectarlo al MUC/Arduino?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45A8F3-45EA-FBC8-329E-420EFE8E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51" y="2391810"/>
            <a:ext cx="9456566" cy="34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799519" cy="1737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  <a:p>
            <a:pPr algn="ctr"/>
            <a:endParaRPr lang="es-MX" b="1" dirty="0">
              <a:latin typeface="Aptos" panose="020B0004020202020204" pitchFamily="34" charset="0"/>
            </a:endParaRPr>
          </a:p>
          <a:p>
            <a:pPr algn="ctr"/>
            <a:r>
              <a:rPr lang="es-PE" b="1" dirty="0">
                <a:latin typeface="Aptos" panose="020B0004020202020204" pitchFamily="34" charset="0"/>
              </a:rPr>
              <a:t>¿Cómo conectarlo a la red AC?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B5AF79D-561C-01E0-0B74-3AEDE71C34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8BDF8F-A80E-EFA8-4E32-30C2716B9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5" b="12375"/>
          <a:stretch/>
        </p:blipFill>
        <p:spPr>
          <a:xfrm>
            <a:off x="2816087" y="2111275"/>
            <a:ext cx="6864625" cy="46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164134"/>
            <a:ext cx="109065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Este sensor conlleva una estadística para su medición, por lo que ya existen guías y librerías para su uso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de ellas es la guía: </a:t>
            </a:r>
            <a:r>
              <a:rPr lang="en-US" sz="2800" b="1" i="1" dirty="0">
                <a:hlinkClick r:id="rId2"/>
              </a:rPr>
              <a:t>Interface ZMPT101B AC Voltage Sensor with Arduino</a:t>
            </a:r>
            <a:endParaRPr lang="en-US" sz="2800" b="1" i="1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Primero </a:t>
            </a:r>
            <a:r>
              <a:rPr lang="en-US" sz="2800" dirty="0" err="1"/>
              <a:t>debemos</a:t>
            </a:r>
            <a:r>
              <a:rPr lang="en-US" sz="2800" dirty="0"/>
              <a:t> </a:t>
            </a:r>
            <a:r>
              <a:rPr lang="en-US" sz="2800" dirty="0" err="1"/>
              <a:t>ubicar</a:t>
            </a:r>
            <a:r>
              <a:rPr lang="en-US" sz="2800" dirty="0"/>
              <a:t> la </a:t>
            </a:r>
            <a:r>
              <a:rPr lang="en-US" sz="2800" dirty="0" err="1"/>
              <a:t>señal</a:t>
            </a:r>
            <a:r>
              <a:rPr lang="en-US" sz="2800" dirty="0"/>
              <a:t> AC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rango</a:t>
            </a:r>
            <a:r>
              <a:rPr lang="en-US" sz="2800" dirty="0"/>
              <a:t> a </a:t>
            </a:r>
            <a:r>
              <a:rPr lang="en-US" sz="2800" dirty="0" err="1"/>
              <a:t>medir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un </a:t>
            </a:r>
            <a:r>
              <a:rPr lang="en-US" sz="2800" b="1" i="1" dirty="0">
                <a:hlinkClick r:id="rId3"/>
              </a:rPr>
              <a:t>sketch simple</a:t>
            </a:r>
            <a:r>
              <a:rPr lang="en-US" sz="2800" dirty="0"/>
              <a:t>.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r>
              <a:rPr lang="en-US" sz="2800" dirty="0"/>
              <a:t> la </a:t>
            </a:r>
            <a:r>
              <a:rPr lang="en-US" sz="2800" b="1" i="1" dirty="0" err="1">
                <a:hlinkClick r:id="rId4"/>
              </a:rPr>
              <a:t>guia</a:t>
            </a:r>
            <a:r>
              <a:rPr lang="en-US" sz="2800" b="1" i="1" dirty="0">
                <a:hlinkClick r:id="rId4"/>
              </a:rPr>
              <a:t> de Serial Plotter </a:t>
            </a:r>
            <a:r>
              <a:rPr lang="en-US" sz="2800" dirty="0"/>
              <a:t>de la documentation de Arduino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Se </a:t>
            </a:r>
            <a:r>
              <a:rPr lang="en-US" sz="2800" dirty="0" err="1">
                <a:latin typeface="Aptos" panose="020B0004020202020204" pitchFamily="34" charset="0"/>
              </a:rPr>
              <a:t>nos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pedira</a:t>
            </a:r>
            <a:r>
              <a:rPr lang="en-US" sz="2800" dirty="0">
                <a:latin typeface="Aptos" panose="020B0004020202020204" pitchFamily="34" charset="0"/>
              </a:rPr>
              <a:t> que </a:t>
            </a:r>
            <a:r>
              <a:rPr lang="en-US" sz="2800" dirty="0" err="1">
                <a:latin typeface="Aptos" panose="020B0004020202020204" pitchFamily="34" charset="0"/>
              </a:rPr>
              <a:t>en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Library Manager </a:t>
            </a:r>
            <a:r>
              <a:rPr lang="en-US" sz="2800" dirty="0" err="1">
                <a:latin typeface="Aptos" panose="020B0004020202020204" pitchFamily="34" charset="0"/>
              </a:rPr>
              <a:t>instalemos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paquete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este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ultimo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podremos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calibrar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y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constantes</a:t>
            </a:r>
            <a:endParaRPr lang="es-PE" sz="2800" b="1" i="1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269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164134"/>
            <a:ext cx="109065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Este sensor conlleva una estadística para su medición, por lo que ya existen guías y librerías para su uso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de ellas es la guía: </a:t>
            </a:r>
            <a:r>
              <a:rPr lang="en-US" sz="2800" b="1" i="1" dirty="0">
                <a:hlinkClick r:id="rId2"/>
              </a:rPr>
              <a:t>Interface ZMPT101B AC Voltage Sensor with Arduino</a:t>
            </a:r>
            <a:endParaRPr lang="en-US" sz="2800" b="1" i="1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Primero </a:t>
            </a:r>
            <a:r>
              <a:rPr lang="en-US" sz="2800" dirty="0" err="1"/>
              <a:t>debemos</a:t>
            </a:r>
            <a:r>
              <a:rPr lang="en-US" sz="2800" dirty="0"/>
              <a:t> </a:t>
            </a:r>
            <a:r>
              <a:rPr lang="en-US" sz="2800" dirty="0" err="1"/>
              <a:t>ubicar</a:t>
            </a:r>
            <a:r>
              <a:rPr lang="en-US" sz="2800" dirty="0"/>
              <a:t> la </a:t>
            </a:r>
            <a:r>
              <a:rPr lang="en-US" sz="2800" dirty="0" err="1"/>
              <a:t>señal</a:t>
            </a:r>
            <a:r>
              <a:rPr lang="en-US" sz="2800" dirty="0"/>
              <a:t> AC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rango</a:t>
            </a:r>
            <a:r>
              <a:rPr lang="en-US" sz="2800" dirty="0"/>
              <a:t> a </a:t>
            </a:r>
            <a:r>
              <a:rPr lang="en-US" sz="2800" dirty="0" err="1"/>
              <a:t>medir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un </a:t>
            </a:r>
            <a:r>
              <a:rPr lang="en-US" sz="2800" b="1" i="1" dirty="0">
                <a:hlinkClick r:id="rId3"/>
              </a:rPr>
              <a:t>sketch simple</a:t>
            </a:r>
            <a:r>
              <a:rPr lang="en-US" sz="2800" dirty="0"/>
              <a:t>.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r>
              <a:rPr lang="en-US" sz="2800" dirty="0"/>
              <a:t> la </a:t>
            </a:r>
            <a:r>
              <a:rPr lang="en-US" sz="2800" b="1" i="1" dirty="0" err="1">
                <a:hlinkClick r:id="rId4"/>
              </a:rPr>
              <a:t>guia</a:t>
            </a:r>
            <a:r>
              <a:rPr lang="en-US" sz="2800" b="1" i="1" dirty="0">
                <a:hlinkClick r:id="rId4"/>
              </a:rPr>
              <a:t> de Serial Plotter </a:t>
            </a:r>
            <a:r>
              <a:rPr lang="en-US" sz="2800" dirty="0"/>
              <a:t>de la documentation de Arduino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Se </a:t>
            </a:r>
            <a:r>
              <a:rPr lang="en-US" sz="2800" dirty="0" err="1">
                <a:latin typeface="Aptos" panose="020B0004020202020204" pitchFamily="34" charset="0"/>
              </a:rPr>
              <a:t>nos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pedira</a:t>
            </a:r>
            <a:r>
              <a:rPr lang="en-US" sz="2800" dirty="0">
                <a:latin typeface="Aptos" panose="020B0004020202020204" pitchFamily="34" charset="0"/>
              </a:rPr>
              <a:t> que </a:t>
            </a:r>
            <a:r>
              <a:rPr lang="en-US" sz="2800" dirty="0" err="1">
                <a:latin typeface="Aptos" panose="020B0004020202020204" pitchFamily="34" charset="0"/>
              </a:rPr>
              <a:t>en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Library Manager </a:t>
            </a:r>
            <a:r>
              <a:rPr lang="en-US" sz="2800" dirty="0" err="1">
                <a:latin typeface="Aptos" panose="020B0004020202020204" pitchFamily="34" charset="0"/>
              </a:rPr>
              <a:t>instalemos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paquete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este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ultimo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podremos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calibrar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y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constantes</a:t>
            </a:r>
            <a:endParaRPr lang="es-PE" sz="2800" b="1" i="1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1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011734"/>
            <a:ext cx="10906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En el Serial Plotter de Arduino debemos visualizar lo siguiente usando el sketch propuesto: 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4BE8EB-9ECF-12EA-4C26-205C5DE9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6" t="13526" r="5109" b="30887"/>
          <a:stretch/>
        </p:blipFill>
        <p:spPr>
          <a:xfrm>
            <a:off x="2382076" y="2175868"/>
            <a:ext cx="7427847" cy="45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011734"/>
            <a:ext cx="11105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Con el primer ejemplo de calibración de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debemos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una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constante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de calibration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previo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ingreso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los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valores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-apple-system"/>
              </a:rPr>
              <a:t>Frecuencia</a:t>
            </a:r>
            <a:r>
              <a:rPr lang="en-US" sz="2800" b="1" dirty="0">
                <a:solidFill>
                  <a:srgbClr val="000000"/>
                </a:solidFill>
                <a:latin typeface="-apple-system"/>
              </a:rPr>
              <a:t> [Hz] y </a:t>
            </a:r>
            <a:r>
              <a:rPr lang="en-US" sz="2800" b="1" dirty="0" err="1">
                <a:solidFill>
                  <a:srgbClr val="000000"/>
                </a:solidFill>
                <a:latin typeface="-apple-system"/>
              </a:rPr>
              <a:t>Voltaje</a:t>
            </a:r>
            <a:r>
              <a:rPr lang="en-US" sz="2800" b="1" dirty="0">
                <a:solidFill>
                  <a:srgbClr val="000000"/>
                </a:solidFill>
                <a:latin typeface="-apple-system"/>
              </a:rPr>
              <a:t> RMS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medido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multimetro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externo</a:t>
            </a:r>
            <a:r>
              <a:rPr lang="es-MX" sz="2800" dirty="0">
                <a:latin typeface="Aptos" panose="020B0004020202020204" pitchFamily="34" charset="0"/>
              </a:rPr>
              <a:t> 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2951B07-FF29-84DD-ED1D-C57FB84D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41" y="2420875"/>
            <a:ext cx="6820316" cy="44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1;p44">
            <a:extLst>
              <a:ext uri="{FF2B5EF4-FFF2-40B4-BE49-F238E27FC236}">
                <a16:creationId xmlns:a16="http://schemas.microsoft.com/office/drawing/2014/main" id="{A68522F2-13F6-EECF-F8E6-D50488CA065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7019" y="732200"/>
            <a:ext cx="4045200" cy="5393600"/>
          </a:xfrm>
          <a:prstGeom prst="roundRect">
            <a:avLst>
              <a:gd name="adj" fmla="val 4241"/>
            </a:avLst>
          </a:prstGeom>
        </p:spPr>
      </p:pic>
      <p:sp>
        <p:nvSpPr>
          <p:cNvPr id="3" name="Google Shape;293;p44">
            <a:extLst>
              <a:ext uri="{FF2B5EF4-FFF2-40B4-BE49-F238E27FC236}">
                <a16:creationId xmlns:a16="http://schemas.microsoft.com/office/drawing/2014/main" id="{7A291558-1038-43F5-9488-D7C9D0765F72}"/>
              </a:ext>
            </a:extLst>
          </p:cNvPr>
          <p:cNvSpPr txBox="1">
            <a:spLocks/>
          </p:cNvSpPr>
          <p:nvPr/>
        </p:nvSpPr>
        <p:spPr>
          <a:xfrm>
            <a:off x="5767819" y="476724"/>
            <a:ext cx="5136800" cy="81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¿Qué es Arduino?</a:t>
            </a:r>
            <a:endParaRPr lang="en-US" b="1" dirty="0"/>
          </a:p>
        </p:txBody>
      </p:sp>
      <p:sp>
        <p:nvSpPr>
          <p:cNvPr id="4" name="Google Shape;297;p44">
            <a:extLst>
              <a:ext uri="{FF2B5EF4-FFF2-40B4-BE49-F238E27FC236}">
                <a16:creationId xmlns:a16="http://schemas.microsoft.com/office/drawing/2014/main" id="{97B1648D-8930-9E3E-BB06-02C1B75AD3A1}"/>
              </a:ext>
            </a:extLst>
          </p:cNvPr>
          <p:cNvSpPr/>
          <p:nvPr/>
        </p:nvSpPr>
        <p:spPr>
          <a:xfrm>
            <a:off x="4253364" y="5526196"/>
            <a:ext cx="1036800" cy="2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5E27F01-314D-2B30-3FC9-164B1847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21" y="447258"/>
            <a:ext cx="1402108" cy="123321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C8C9F0C-4D7A-843E-207D-52CD0E74EBDD}"/>
              </a:ext>
            </a:extLst>
          </p:cNvPr>
          <p:cNvSpPr txBox="1"/>
          <p:nvPr/>
        </p:nvSpPr>
        <p:spPr>
          <a:xfrm>
            <a:off x="5172152" y="1504212"/>
            <a:ext cx="6473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Plataforma de desarrollo basado Hardware y software libre.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El microcontrolador en la placa Arduino se programa mediante el lenguaje de programación Arduino (Basado en Wiring).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El entorno de desarrollo Arduino (IDE) está basado en processing.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Multiplataforma (Linux, Mac, Windows).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Facilidad de uso y bajo costo.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Al alcance de todos los usuarios: estudiantes, artistas, publicistas, ingenieros, etc.</a:t>
            </a:r>
            <a:endParaRPr lang="es-PE" sz="240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8" y="238539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543337" y="2322493"/>
            <a:ext cx="11105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Y ya con el ejemplo de 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Simple </a:t>
            </a:r>
            <a:r>
              <a:rPr lang="es-MX" sz="2800" b="1" i="1" dirty="0" err="1">
                <a:latin typeface="Aptos" panose="020B0004020202020204" pitchFamily="34" charset="0"/>
                <a:hlinkClick r:id="rId2"/>
              </a:rPr>
              <a:t>Usage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 </a:t>
            </a:r>
            <a:r>
              <a:rPr lang="es-MX" sz="2800" dirty="0">
                <a:latin typeface="Aptos" panose="020B0004020202020204" pitchFamily="34" charset="0"/>
              </a:rPr>
              <a:t>, podremos hacer que el Arduino mida el valor de voltaje RMS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180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10AA7-0DF0-4275-97A2-F31A423C8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721" y="967409"/>
            <a:ext cx="11012558" cy="3591337"/>
          </a:xfrm>
        </p:spPr>
        <p:txBody>
          <a:bodyPr>
            <a:normAutofit/>
          </a:bodyPr>
          <a:lstStyle/>
          <a:p>
            <a:r>
              <a:rPr lang="es-MX" b="1" dirty="0">
                <a:latin typeface="Aptos" panose="020B0004020202020204" pitchFamily="34" charset="0"/>
              </a:rPr>
              <a:t>ARMADO Y FUNCIONAMIENTO COMPLETO</a:t>
            </a:r>
            <a:br>
              <a:rPr lang="es-MX" b="1" dirty="0">
                <a:latin typeface="Aptos" panose="020B0004020202020204" pitchFamily="34" charset="0"/>
              </a:rPr>
            </a:b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Medición de Voltaje y Corriente</a:t>
            </a:r>
            <a:endParaRPr lang="es-PE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1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017DD6-F1E3-8714-ED75-3B6F9A395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10EE8A-C867-107F-78BF-EE46BBE9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6" y="19878"/>
            <a:ext cx="10045148" cy="68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10AA7-0DF0-4275-97A2-F31A423C8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6" y="1192697"/>
            <a:ext cx="11012558" cy="397565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Aptos" panose="020B0004020202020204" pitchFamily="34" charset="0"/>
              </a:rPr>
              <a:t>ARMADO Y FUNCIONAMIENTO COMPLETO</a:t>
            </a:r>
            <a:br>
              <a:rPr lang="es-MX" b="1" dirty="0">
                <a:latin typeface="Aptos" panose="020B0004020202020204" pitchFamily="34" charset="0"/>
              </a:rPr>
            </a:b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Medición de Voltaje y Corriente</a:t>
            </a: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con </a:t>
            </a: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Pinza amperimétrica</a:t>
            </a:r>
            <a:endParaRPr lang="es-PE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79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26DECC-38D6-FBDD-CE99-BAE961E54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21" y="19878"/>
            <a:ext cx="5983357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5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D7365-0EA5-6ED2-BE57-84885A5E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pic>
        <p:nvPicPr>
          <p:cNvPr id="4" name="VIDEO_CAPTUTA_SERIAL_MONITOR_01 (1)">
            <a:hlinkClick r:id="" action="ppaction://media"/>
            <a:extLst>
              <a:ext uri="{FF2B5EF4-FFF2-40B4-BE49-F238E27FC236}">
                <a16:creationId xmlns:a16="http://schemas.microsoft.com/office/drawing/2014/main" id="{2F931F03-9CD0-81C3-747D-4A22A689A5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626" y="1505157"/>
            <a:ext cx="8764104" cy="4939834"/>
          </a:xfrm>
        </p:spPr>
      </p:pic>
    </p:spTree>
    <p:extLst>
      <p:ext uri="{BB962C8B-B14F-4D97-AF65-F5344CB8AC3E}">
        <p14:creationId xmlns:p14="http://schemas.microsoft.com/office/powerpoint/2010/main" val="7929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D7365-0EA5-6ED2-BE57-84885A5E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4ED26C-1108-8B0C-2C76-78EE3407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1" t="19328" r="338" b="24058"/>
          <a:stretch/>
        </p:blipFill>
        <p:spPr>
          <a:xfrm>
            <a:off x="971924" y="1196181"/>
            <a:ext cx="10044952" cy="5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601C4-542F-A890-7B58-07110AB7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51EB2-0CDE-D105-59B9-EDD6471D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50000" r="3478" b="5324"/>
          <a:stretch/>
        </p:blipFill>
        <p:spPr>
          <a:xfrm>
            <a:off x="844923" y="2076933"/>
            <a:ext cx="10167828" cy="37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4.bp.blogspot.com/-dcI0kcAtZpk/WYt-ajoU_wI/AAAAAAAEzqU/apSe014E2P4evEE1rriMTkOK3HjahEDmwCKgBGAs/s1600/ArduinoPinout.jpg">
            <a:extLst>
              <a:ext uri="{FF2B5EF4-FFF2-40B4-BE49-F238E27FC236}">
                <a16:creationId xmlns:a16="http://schemas.microsoft.com/office/drawing/2014/main" id="{C4667E76-9C05-701B-9E68-A386A9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0" y="74428"/>
            <a:ext cx="9358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9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nano v3.0 - atmega328 mini usb board with free usb cable">
            <a:extLst>
              <a:ext uri="{FF2B5EF4-FFF2-40B4-BE49-F238E27FC236}">
                <a16:creationId xmlns:a16="http://schemas.microsoft.com/office/drawing/2014/main" id="{1E9358A4-1A7E-7AE4-7A7B-15B49012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911" y="1635077"/>
            <a:ext cx="6318178" cy="47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48F17DB-6706-3AEF-E6CF-C3A63FF84EBC}"/>
              </a:ext>
            </a:extLst>
          </p:cNvPr>
          <p:cNvSpPr txBox="1"/>
          <p:nvPr/>
        </p:nvSpPr>
        <p:spPr>
          <a:xfrm>
            <a:off x="3709583" y="903685"/>
            <a:ext cx="507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ARDUINO NANO</a:t>
            </a:r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2830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F04F2919-6E4D-F2CA-883D-4C28DE86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AutoShape 2" descr="A Comprehensive Guide to Arduino Nano Pinout - TechSparks">
            <a:extLst>
              <a:ext uri="{FF2B5EF4-FFF2-40B4-BE49-F238E27FC236}">
                <a16:creationId xmlns:a16="http://schemas.microsoft.com/office/drawing/2014/main" id="{DAFF66C4-204C-EDEE-68D3-015A5D7B64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812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17D1C8A-ACF2-2624-5E17-CBAD46CF8398}"/>
              </a:ext>
            </a:extLst>
          </p:cNvPr>
          <p:cNvSpPr/>
          <p:nvPr/>
        </p:nvSpPr>
        <p:spPr>
          <a:xfrm>
            <a:off x="3306005" y="0"/>
            <a:ext cx="5579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374151"/>
                </a:solidFill>
                <a:latin typeface="Söhne"/>
              </a:rPr>
              <a:t>¿Como usar Arduino?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F0ECEB-2131-1F20-C28F-DEC5F9319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7698"/>
          <a:stretch/>
        </p:blipFill>
        <p:spPr bwMode="auto">
          <a:xfrm>
            <a:off x="220104" y="830997"/>
            <a:ext cx="5803009" cy="273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F56D14-02A8-74B2-D7CE-2E9B82BD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04" y="3590726"/>
            <a:ext cx="5295566" cy="3095625"/>
          </a:xfrm>
          <a:prstGeom prst="rect">
            <a:avLst/>
          </a:prstGeom>
        </p:spPr>
      </p:pic>
      <p:pic>
        <p:nvPicPr>
          <p:cNvPr id="5126" name="Picture 6" descr="Function Serial: Print in Only One Line | Arduino, Arduino projects ...">
            <a:extLst>
              <a:ext uri="{FF2B5EF4-FFF2-40B4-BE49-F238E27FC236}">
                <a16:creationId xmlns:a16="http://schemas.microsoft.com/office/drawing/2014/main" id="{50FE5A38-8C80-CB7D-6A18-91CD44DC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4" y="3688766"/>
            <a:ext cx="57135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0720A7DB-95C4-5310-77A7-7EB18A724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90" y="789077"/>
            <a:ext cx="5771479" cy="28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C52D7-EB68-30B5-2979-CC270937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25" y="85307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latin typeface="Aptos" panose="020B0004020202020204" pitchFamily="34" charset="0"/>
              </a:rPr>
              <a:t>SINTAXIS</a:t>
            </a:r>
            <a:r>
              <a:rPr lang="es-ES" b="1" dirty="0">
                <a:latin typeface="Aptos" panose="020B0004020202020204" pitchFamily="34" charset="0"/>
              </a:rPr>
              <a:t> DE REFERENCIA Y FUNCIONES </a:t>
            </a:r>
            <a:endParaRPr lang="es-P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7135B0-1720-FB4F-B9D0-7EBE09C0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2850454"/>
            <a:ext cx="11115823" cy="2780361"/>
          </a:xfrm>
        </p:spPr>
        <p:txBody>
          <a:bodyPr>
            <a:normAutofit/>
          </a:bodyPr>
          <a:lstStyle/>
          <a:p>
            <a:r>
              <a:rPr lang="es-ES" sz="3600" dirty="0"/>
              <a:t>Ver Aquí: </a:t>
            </a:r>
            <a:r>
              <a:rPr lang="es-ES" sz="3600" b="1" dirty="0">
                <a:hlinkClick r:id="rId2"/>
              </a:rPr>
              <a:t>Guía de Referencia de Arduino</a:t>
            </a:r>
            <a:endParaRPr lang="es-ES" sz="3600" b="1" dirty="0"/>
          </a:p>
          <a:p>
            <a:pPr marL="0" indent="0">
              <a:buNone/>
            </a:pPr>
            <a:endParaRPr lang="es-ES" sz="3600" b="1" dirty="0"/>
          </a:p>
          <a:p>
            <a:r>
              <a:rPr lang="es-ES" sz="3600" dirty="0"/>
              <a:t>Funciones básicas: </a:t>
            </a:r>
            <a:r>
              <a:rPr lang="es-ES" sz="3600" b="1" i="1" dirty="0" err="1"/>
              <a:t>pinMode</a:t>
            </a:r>
            <a:r>
              <a:rPr lang="es-ES" sz="3600" b="1" i="1" dirty="0"/>
              <a:t>(), </a:t>
            </a:r>
            <a:r>
              <a:rPr lang="es-ES" sz="3600" b="1" i="1" dirty="0" err="1"/>
              <a:t>digitalWrite</a:t>
            </a:r>
            <a:r>
              <a:rPr lang="es-ES" sz="3600" b="1" i="1" dirty="0"/>
              <a:t>(), </a:t>
            </a:r>
            <a:r>
              <a:rPr lang="es-ES" sz="3600" b="1" i="1" dirty="0" err="1"/>
              <a:t>digitalRead</a:t>
            </a:r>
            <a:r>
              <a:rPr lang="es-ES" sz="3600" b="1" i="1" dirty="0"/>
              <a:t>(), </a:t>
            </a:r>
            <a:r>
              <a:rPr lang="es-ES" sz="3600" b="1" i="1" dirty="0" err="1"/>
              <a:t>Serial.begin</a:t>
            </a:r>
            <a:r>
              <a:rPr lang="es-ES" sz="3600" b="1" i="1" dirty="0"/>
              <a:t>(), </a:t>
            </a:r>
            <a:r>
              <a:rPr lang="es-ES" sz="3600" b="1" i="1" dirty="0" err="1"/>
              <a:t>millis</a:t>
            </a:r>
            <a:r>
              <a:rPr lang="es-ES" sz="3600" b="1" i="1" dirty="0"/>
              <a:t>(), micros()</a:t>
            </a:r>
            <a:endParaRPr lang="es-PE" sz="3600" b="1" i="1" dirty="0"/>
          </a:p>
        </p:txBody>
      </p:sp>
    </p:spTree>
    <p:extLst>
      <p:ext uri="{BB962C8B-B14F-4D97-AF65-F5344CB8AC3E}">
        <p14:creationId xmlns:p14="http://schemas.microsoft.com/office/powerpoint/2010/main" val="22199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8019"/>
            <a:ext cx="9144000" cy="919162"/>
          </a:xfrm>
        </p:spPr>
        <p:txBody>
          <a:bodyPr>
            <a:normAutofit/>
          </a:bodyPr>
          <a:lstStyle/>
          <a:p>
            <a:r>
              <a:rPr lang="es-MX" sz="4800" b="1" dirty="0">
                <a:solidFill>
                  <a:srgbClr val="0070C0"/>
                </a:solidFill>
                <a:latin typeface="Aptos" panose="020B0004020202020204" pitchFamily="34" charset="0"/>
              </a:rPr>
              <a:t>APLICACIÓN:</a:t>
            </a:r>
            <a:endParaRPr lang="es-PE" sz="48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E3D4B0-27EA-77A5-27B0-FB57DE65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49" y="2328069"/>
            <a:ext cx="10931111" cy="2177670"/>
          </a:xfrm>
        </p:spPr>
        <p:txBody>
          <a:bodyPr>
            <a:normAutofit/>
          </a:bodyPr>
          <a:lstStyle/>
          <a:p>
            <a:r>
              <a:rPr lang="es-MX" sz="3600" b="1" i="1" dirty="0">
                <a:latin typeface="Aptos" panose="020B0004020202020204" pitchFamily="34" charset="0"/>
              </a:rPr>
              <a:t>“Implementación de un sistema de medición/conteo de consumo eléctrico </a:t>
            </a:r>
            <a:r>
              <a:rPr lang="es-MX" sz="3600" b="1" i="1" dirty="0">
                <a:highlight>
                  <a:srgbClr val="FFFF00"/>
                </a:highlight>
                <a:latin typeface="Aptos" panose="020B0004020202020204" pitchFamily="34" charset="0"/>
              </a:rPr>
              <a:t>kWh </a:t>
            </a:r>
            <a:r>
              <a:rPr lang="es-MX" sz="3600" b="1" i="1" dirty="0">
                <a:latin typeface="Aptos" panose="020B0004020202020204" pitchFamily="34" charset="0"/>
              </a:rPr>
              <a:t>mediante </a:t>
            </a:r>
            <a:r>
              <a:rPr lang="es-MX" sz="3600" b="1" i="1" dirty="0">
                <a:highlight>
                  <a:srgbClr val="00FF00"/>
                </a:highlight>
                <a:latin typeface="Aptos" panose="020B0004020202020204" pitchFamily="34" charset="0"/>
              </a:rPr>
              <a:t>sensores de corriente no invasivo</a:t>
            </a:r>
            <a:r>
              <a:rPr lang="es-MX" sz="3600" b="1" i="1" dirty="0">
                <a:latin typeface="Aptos" panose="020B0004020202020204" pitchFamily="34" charset="0"/>
              </a:rPr>
              <a:t>”</a:t>
            </a:r>
          </a:p>
          <a:p>
            <a:endParaRPr lang="es-PE" sz="3600" b="1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1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1143</Words>
  <Application>Microsoft Office PowerPoint</Application>
  <PresentationFormat>Panorámica</PresentationFormat>
  <Paragraphs>101</Paragraphs>
  <Slides>37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Anek Latin</vt:lpstr>
      <vt:lpstr>-apple-system</vt:lpstr>
      <vt:lpstr>Aptos</vt:lpstr>
      <vt:lpstr>Arial</vt:lpstr>
      <vt:lpstr>Calibri</vt:lpstr>
      <vt:lpstr>Calibri Light</vt:lpstr>
      <vt:lpstr>Comic Sans MS</vt:lpstr>
      <vt:lpstr>Consolas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SINTAXIS DE REFERENCIA Y FUNCIONES </vt:lpstr>
      <vt:lpstr>APLICACIÓN:</vt:lpstr>
      <vt:lpstr>MEDIDOR DE ENERGIA ACTIVA MONOFASICO: kWh</vt:lpstr>
      <vt:lpstr>¿Qué es el consumo activo?</vt:lpstr>
      <vt:lpstr>¿Cómo se mide el consumo activo?</vt:lpstr>
      <vt:lpstr>¿Cómo se mide el consumo activo?</vt:lpstr>
      <vt:lpstr>¿Qué se necesitara?</vt:lpstr>
      <vt:lpstr>SENSOR DE CORRIENTE  NO INVASIVO: SCT-013</vt:lpstr>
      <vt:lpstr>SENSOR DE CORRIENTE  NO INVASIVO: Principio de Funcionamiento</vt:lpstr>
      <vt:lpstr>SENSOR DE CORRIENTE  NO INVASIVO: Diseño interno</vt:lpstr>
      <vt:lpstr>SENSOR DE CORRIENTE  NO INVASIVO: Montaje circuital prop.</vt:lpstr>
      <vt:lpstr>Presentación de PowerPoint</vt:lpstr>
      <vt:lpstr>SENSOR DE CORRIENTE  NO INVASIVO: sin usar ADC externo</vt:lpstr>
      <vt:lpstr>ADC EXTERNO ADS1115:  Hoja de Datos+ Librería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ARMADO Y FUNCIONAMIENTO COMPLETO  Medición de Voltaje y Corriente</vt:lpstr>
      <vt:lpstr>Presentación de PowerPoint</vt:lpstr>
      <vt:lpstr>ARMADO Y FUNCIONAMIENTO COMPLETO  Medición de Voltaje y Corriente con  Pinza amperimétrica</vt:lpstr>
      <vt:lpstr>Presentación de PowerPoint</vt:lpstr>
      <vt:lpstr>FUNCIONAMIENTO EN CONSOLA</vt:lpstr>
      <vt:lpstr>FUNCIONAMIENTO EN CONSOLA</vt:lpstr>
      <vt:lpstr>FUNCIONAMIENTO EN CONSOLA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User_SERGIO</dc:creator>
  <cp:lastModifiedBy>User_SERGIO</cp:lastModifiedBy>
  <cp:revision>36</cp:revision>
  <dcterms:created xsi:type="dcterms:W3CDTF">2025-05-20T00:56:05Z</dcterms:created>
  <dcterms:modified xsi:type="dcterms:W3CDTF">2025-05-20T03:42:46Z</dcterms:modified>
</cp:coreProperties>
</file>